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6" autoAdjust="0"/>
    <p:restoredTop sz="94660"/>
  </p:normalViewPr>
  <p:slideViewPr>
    <p:cSldViewPr snapToGrid="0">
      <p:cViewPr varScale="1">
        <p:scale>
          <a:sx n="95" d="100"/>
          <a:sy n="95" d="100"/>
        </p:scale>
        <p:origin x="58" y="1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E2AC197-38C7-4585-98E3-DCD765214952}" type="datetimeFigureOut">
              <a:rPr lang="en-US" smtClean="0"/>
              <a:t>7/18/2020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B6012E-0DE6-49FF-B1D9-609EE8F2FC68}" type="slidenum">
              <a:rPr lang="en-US" smtClean="0"/>
              <a:t>‹#›</a:t>
            </a:fld>
            <a:endParaRPr lang="en-US"/>
          </a:p>
        </p:txBody>
      </p:sp>
    </p:spTree>
    <p:extLst>
      <p:ext uri="{BB962C8B-B14F-4D97-AF65-F5344CB8AC3E}">
        <p14:creationId xmlns:p14="http://schemas.microsoft.com/office/powerpoint/2010/main" val="1703692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E2AC197-38C7-4585-98E3-DCD765214952}" type="datetimeFigureOut">
              <a:rPr lang="en-US" smtClean="0"/>
              <a:t>7/18/2020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B6012E-0DE6-49FF-B1D9-609EE8F2FC68}" type="slidenum">
              <a:rPr lang="en-US" smtClean="0"/>
              <a:t>‹#›</a:t>
            </a:fld>
            <a:endParaRPr lang="en-US"/>
          </a:p>
        </p:txBody>
      </p:sp>
    </p:spTree>
    <p:extLst>
      <p:ext uri="{BB962C8B-B14F-4D97-AF65-F5344CB8AC3E}">
        <p14:creationId xmlns:p14="http://schemas.microsoft.com/office/powerpoint/2010/main" val="1684007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E2AC197-38C7-4585-98E3-DCD765214952}" type="datetimeFigureOut">
              <a:rPr lang="en-US" smtClean="0"/>
              <a:t>7/18/2020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B6012E-0DE6-49FF-B1D9-609EE8F2FC68}" type="slidenum">
              <a:rPr lang="en-US" smtClean="0"/>
              <a:t>‹#›</a:t>
            </a:fld>
            <a:endParaRPr lang="en-US"/>
          </a:p>
        </p:txBody>
      </p:sp>
    </p:spTree>
    <p:extLst>
      <p:ext uri="{BB962C8B-B14F-4D97-AF65-F5344CB8AC3E}">
        <p14:creationId xmlns:p14="http://schemas.microsoft.com/office/powerpoint/2010/main" val="2245486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E2AC197-38C7-4585-98E3-DCD765214952}" type="datetimeFigureOut">
              <a:rPr lang="en-US" smtClean="0"/>
              <a:t>7/18/2020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B6012E-0DE6-49FF-B1D9-609EE8F2FC68}" type="slidenum">
              <a:rPr lang="en-US" smtClean="0"/>
              <a:t>‹#›</a:t>
            </a:fld>
            <a:endParaRPr lang="en-US"/>
          </a:p>
        </p:txBody>
      </p:sp>
    </p:spTree>
    <p:extLst>
      <p:ext uri="{BB962C8B-B14F-4D97-AF65-F5344CB8AC3E}">
        <p14:creationId xmlns:p14="http://schemas.microsoft.com/office/powerpoint/2010/main" val="1207303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E2AC197-38C7-4585-98E3-DCD765214952}" type="datetimeFigureOut">
              <a:rPr lang="en-US" smtClean="0"/>
              <a:t>7/18/2020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B6012E-0DE6-49FF-B1D9-609EE8F2FC68}" type="slidenum">
              <a:rPr lang="en-US" smtClean="0"/>
              <a:t>‹#›</a:t>
            </a:fld>
            <a:endParaRPr lang="en-US"/>
          </a:p>
        </p:txBody>
      </p:sp>
    </p:spTree>
    <p:extLst>
      <p:ext uri="{BB962C8B-B14F-4D97-AF65-F5344CB8AC3E}">
        <p14:creationId xmlns:p14="http://schemas.microsoft.com/office/powerpoint/2010/main" val="1435799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E2AC197-38C7-4585-98E3-DCD765214952}" type="datetimeFigureOut">
              <a:rPr lang="en-US" smtClean="0"/>
              <a:t>7/18/2020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B6012E-0DE6-49FF-B1D9-609EE8F2FC68}" type="slidenum">
              <a:rPr lang="en-US" smtClean="0"/>
              <a:t>‹#›</a:t>
            </a:fld>
            <a:endParaRPr lang="en-US"/>
          </a:p>
        </p:txBody>
      </p:sp>
    </p:spTree>
    <p:extLst>
      <p:ext uri="{BB962C8B-B14F-4D97-AF65-F5344CB8AC3E}">
        <p14:creationId xmlns:p14="http://schemas.microsoft.com/office/powerpoint/2010/main" val="3696915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E2AC197-38C7-4585-98E3-DCD765214952}" type="datetimeFigureOut">
              <a:rPr lang="en-US" smtClean="0"/>
              <a:t>7/18/2020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4B6012E-0DE6-49FF-B1D9-609EE8F2FC68}" type="slidenum">
              <a:rPr lang="en-US" smtClean="0"/>
              <a:t>‹#›</a:t>
            </a:fld>
            <a:endParaRPr lang="en-US"/>
          </a:p>
        </p:txBody>
      </p:sp>
    </p:spTree>
    <p:extLst>
      <p:ext uri="{BB962C8B-B14F-4D97-AF65-F5344CB8AC3E}">
        <p14:creationId xmlns:p14="http://schemas.microsoft.com/office/powerpoint/2010/main" val="2883096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E2AC197-38C7-4585-98E3-DCD765214952}" type="datetimeFigureOut">
              <a:rPr lang="en-US" smtClean="0"/>
              <a:t>7/18/2020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B6012E-0DE6-49FF-B1D9-609EE8F2FC68}" type="slidenum">
              <a:rPr lang="en-US" smtClean="0"/>
              <a:t>‹#›</a:t>
            </a:fld>
            <a:endParaRPr lang="en-US"/>
          </a:p>
        </p:txBody>
      </p:sp>
    </p:spTree>
    <p:extLst>
      <p:ext uri="{BB962C8B-B14F-4D97-AF65-F5344CB8AC3E}">
        <p14:creationId xmlns:p14="http://schemas.microsoft.com/office/powerpoint/2010/main" val="28515441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2AC197-38C7-4585-98E3-DCD765214952}" type="datetimeFigureOut">
              <a:rPr lang="en-US" smtClean="0"/>
              <a:t>7/18/2020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4B6012E-0DE6-49FF-B1D9-609EE8F2FC68}" type="slidenum">
              <a:rPr lang="en-US" smtClean="0"/>
              <a:t>‹#›</a:t>
            </a:fld>
            <a:endParaRPr lang="en-US"/>
          </a:p>
        </p:txBody>
      </p:sp>
    </p:spTree>
    <p:extLst>
      <p:ext uri="{BB962C8B-B14F-4D97-AF65-F5344CB8AC3E}">
        <p14:creationId xmlns:p14="http://schemas.microsoft.com/office/powerpoint/2010/main" val="190219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E2AC197-38C7-4585-98E3-DCD765214952}" type="datetimeFigureOut">
              <a:rPr lang="en-US" smtClean="0"/>
              <a:t>7/18/2020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B6012E-0DE6-49FF-B1D9-609EE8F2FC68}" type="slidenum">
              <a:rPr lang="en-US" smtClean="0"/>
              <a:t>‹#›</a:t>
            </a:fld>
            <a:endParaRPr lang="en-US"/>
          </a:p>
        </p:txBody>
      </p:sp>
    </p:spTree>
    <p:extLst>
      <p:ext uri="{BB962C8B-B14F-4D97-AF65-F5344CB8AC3E}">
        <p14:creationId xmlns:p14="http://schemas.microsoft.com/office/powerpoint/2010/main" val="3013642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E2AC197-38C7-4585-98E3-DCD765214952}" type="datetimeFigureOut">
              <a:rPr lang="en-US" smtClean="0"/>
              <a:t>7/18/2020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B6012E-0DE6-49FF-B1D9-609EE8F2FC68}" type="slidenum">
              <a:rPr lang="en-US" smtClean="0"/>
              <a:t>‹#›</a:t>
            </a:fld>
            <a:endParaRPr lang="en-US"/>
          </a:p>
        </p:txBody>
      </p:sp>
    </p:spTree>
    <p:extLst>
      <p:ext uri="{BB962C8B-B14F-4D97-AF65-F5344CB8AC3E}">
        <p14:creationId xmlns:p14="http://schemas.microsoft.com/office/powerpoint/2010/main" val="696388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2AC197-38C7-4585-98E3-DCD765214952}" type="datetimeFigureOut">
              <a:rPr lang="en-US" smtClean="0"/>
              <a:t>7/18/2020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B6012E-0DE6-49FF-B1D9-609EE8F2FC68}" type="slidenum">
              <a:rPr lang="en-US" smtClean="0"/>
              <a:t>‹#›</a:t>
            </a:fld>
            <a:endParaRPr lang="en-US"/>
          </a:p>
        </p:txBody>
      </p:sp>
    </p:spTree>
    <p:extLst>
      <p:ext uri="{BB962C8B-B14F-4D97-AF65-F5344CB8AC3E}">
        <p14:creationId xmlns:p14="http://schemas.microsoft.com/office/powerpoint/2010/main" val="19823991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Bubble tea shop</a:t>
            </a:r>
            <a:endParaRPr lang="en-US" dirty="0"/>
          </a:p>
        </p:txBody>
      </p:sp>
      <p:sp>
        <p:nvSpPr>
          <p:cNvPr id="3" name="Subtitle 2"/>
          <p:cNvSpPr>
            <a:spLocks noGrp="1"/>
          </p:cNvSpPr>
          <p:nvPr>
            <p:ph type="subTitle" idx="1"/>
          </p:nvPr>
        </p:nvSpPr>
        <p:spPr/>
        <p:txBody>
          <a:bodyPr/>
          <a:lstStyle/>
          <a:p>
            <a:r>
              <a:rPr lang="en-US" b="1" dirty="0"/>
              <a:t>Capstone Project - The Battle of Neighborhoods (Week 2)</a:t>
            </a:r>
            <a:endParaRPr lang="en-US" dirty="0"/>
          </a:p>
        </p:txBody>
      </p:sp>
    </p:spTree>
    <p:extLst>
      <p:ext uri="{BB962C8B-B14F-4D97-AF65-F5344CB8AC3E}">
        <p14:creationId xmlns:p14="http://schemas.microsoft.com/office/powerpoint/2010/main" val="14397833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a:stretch>
            <a:fillRect/>
          </a:stretch>
        </p:blipFill>
        <p:spPr>
          <a:xfrm>
            <a:off x="941507" y="279457"/>
            <a:ext cx="10496805" cy="6314586"/>
          </a:xfrm>
          <a:prstGeom prst="rect">
            <a:avLst/>
          </a:prstGeom>
        </p:spPr>
      </p:pic>
    </p:spTree>
    <p:extLst>
      <p:ext uri="{BB962C8B-B14F-4D97-AF65-F5344CB8AC3E}">
        <p14:creationId xmlns:p14="http://schemas.microsoft.com/office/powerpoint/2010/main" val="2487260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Discussion</a:t>
            </a:r>
            <a:endParaRPr lang="en-US" dirty="0"/>
          </a:p>
        </p:txBody>
      </p:sp>
      <p:sp>
        <p:nvSpPr>
          <p:cNvPr id="3" name="Content Placeholder 2"/>
          <p:cNvSpPr>
            <a:spLocks noGrp="1"/>
          </p:cNvSpPr>
          <p:nvPr>
            <p:ph idx="1"/>
          </p:nvPr>
        </p:nvSpPr>
        <p:spPr/>
        <p:txBody>
          <a:bodyPr/>
          <a:lstStyle/>
          <a:p>
            <a:pPr marL="0" indent="0" algn="just">
              <a:buNone/>
            </a:pPr>
            <a:r>
              <a:rPr lang="en-US" dirty="0"/>
              <a:t>According the result above, we could say that there are many bubble tea shops existing in the center of Paris, especially in the locations nearby Notre-Dame de Paris and Louvre Museum. However, there are few bubble tea shop around Arc de </a:t>
            </a:r>
            <a:r>
              <a:rPr lang="en-US" dirty="0" err="1"/>
              <a:t>Triomphe</a:t>
            </a:r>
            <a:r>
              <a:rPr lang="en-US" dirty="0"/>
              <a:t> and Tour Eiffel.</a:t>
            </a:r>
          </a:p>
        </p:txBody>
      </p:sp>
    </p:spTree>
    <p:extLst>
      <p:ext uri="{BB962C8B-B14F-4D97-AF65-F5344CB8AC3E}">
        <p14:creationId xmlns:p14="http://schemas.microsoft.com/office/powerpoint/2010/main" val="2000745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a:t>
            </a:r>
            <a:endParaRPr lang="en-US" dirty="0"/>
          </a:p>
        </p:txBody>
      </p:sp>
      <p:sp>
        <p:nvSpPr>
          <p:cNvPr id="3" name="Content Placeholder 2"/>
          <p:cNvSpPr>
            <a:spLocks noGrp="1"/>
          </p:cNvSpPr>
          <p:nvPr>
            <p:ph idx="1"/>
          </p:nvPr>
        </p:nvSpPr>
        <p:spPr/>
        <p:txBody>
          <a:bodyPr/>
          <a:lstStyle/>
          <a:p>
            <a:pPr marL="0" indent="0">
              <a:buNone/>
            </a:pPr>
            <a:r>
              <a:rPr lang="en-US" dirty="0"/>
              <a:t>In conclusion, the investor should look for the location around Arc de </a:t>
            </a:r>
            <a:r>
              <a:rPr lang="en-US" dirty="0" err="1"/>
              <a:t>Triomphe</a:t>
            </a:r>
            <a:r>
              <a:rPr lang="en-US" dirty="0"/>
              <a:t> or Tour Eiffel. They are both the most famous monuments in Paris and the top destinations in Paris for tourists. In addition, there are still not many bubble tea shop opened yet, so this location should be considered.</a:t>
            </a:r>
          </a:p>
          <a:p>
            <a:endParaRPr lang="en-US" dirty="0"/>
          </a:p>
        </p:txBody>
      </p:sp>
    </p:spTree>
    <p:extLst>
      <p:ext uri="{BB962C8B-B14F-4D97-AF65-F5344CB8AC3E}">
        <p14:creationId xmlns:p14="http://schemas.microsoft.com/office/powerpoint/2010/main" val="38597377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Description of the problem</a:t>
            </a:r>
            <a:endParaRPr lang="en-US" dirty="0"/>
          </a:p>
        </p:txBody>
      </p:sp>
      <p:sp>
        <p:nvSpPr>
          <p:cNvPr id="3" name="Content Placeholder 2"/>
          <p:cNvSpPr>
            <a:spLocks noGrp="1"/>
          </p:cNvSpPr>
          <p:nvPr>
            <p:ph idx="1"/>
          </p:nvPr>
        </p:nvSpPr>
        <p:spPr>
          <a:xfrm>
            <a:off x="838200" y="1825624"/>
            <a:ext cx="10515600" cy="4733117"/>
          </a:xfrm>
        </p:spPr>
        <p:txBody>
          <a:bodyPr>
            <a:normAutofit fontScale="85000" lnSpcReduction="20000"/>
          </a:bodyPr>
          <a:lstStyle/>
          <a:p>
            <a:pPr marL="0" indent="0">
              <a:buNone/>
            </a:pPr>
            <a:r>
              <a:rPr lang="en-US" dirty="0"/>
              <a:t>Bubble tea, which is a popular drink in Asia, attracts more and more customers in European market in recent years. Many Bubble tea brands come to open their stores in France, especially in Paris, which is one of the top touristic destination and receive the visitors around the world each year.</a:t>
            </a:r>
          </a:p>
          <a:p>
            <a:pPr marL="0" indent="0">
              <a:buNone/>
            </a:pPr>
            <a:endParaRPr lang="en-US" dirty="0" smtClean="0"/>
          </a:p>
          <a:p>
            <a:pPr marL="0" indent="0">
              <a:buNone/>
            </a:pPr>
            <a:r>
              <a:rPr lang="en-US" dirty="0" smtClean="0"/>
              <a:t>One </a:t>
            </a:r>
            <a:r>
              <a:rPr lang="en-US" dirty="0"/>
              <a:t>well-known bubble tea brand wants to enter this potential market in Paris and looks for a good location to set up their shop. The criteria for the decision are:</a:t>
            </a:r>
          </a:p>
          <a:p>
            <a:pPr marL="0" indent="0">
              <a:buNone/>
            </a:pPr>
            <a:r>
              <a:rPr lang="en-US" dirty="0"/>
              <a:t>1. Not far from the center of Paris</a:t>
            </a:r>
          </a:p>
          <a:p>
            <a:pPr marL="0" indent="0">
              <a:buNone/>
            </a:pPr>
            <a:r>
              <a:rPr lang="en-US" dirty="0"/>
              <a:t>2. Not far from famous attractions</a:t>
            </a:r>
          </a:p>
          <a:p>
            <a:pPr marL="0" indent="0">
              <a:buNone/>
            </a:pPr>
            <a:r>
              <a:rPr lang="en-US" dirty="0"/>
              <a:t>3. Having less existing bubble tea shops</a:t>
            </a:r>
          </a:p>
          <a:p>
            <a:pPr marL="0" indent="0">
              <a:buNone/>
            </a:pPr>
            <a:endParaRPr lang="en-US" dirty="0" smtClean="0"/>
          </a:p>
          <a:p>
            <a:pPr marL="0" indent="0">
              <a:buNone/>
            </a:pPr>
            <a:r>
              <a:rPr lang="en-US" dirty="0" smtClean="0"/>
              <a:t>We </a:t>
            </a:r>
            <a:r>
              <a:rPr lang="en-US" dirty="0"/>
              <a:t>will analyze which neighborhood is the best place for him to open his store.</a:t>
            </a:r>
          </a:p>
          <a:p>
            <a:pPr marL="0" indent="0">
              <a:buNone/>
            </a:pPr>
            <a:r>
              <a:rPr lang="en-US" dirty="0"/>
              <a:t>The audience of this project could be the investor or bubble tea shops owner or anyone who wants to research about this market.</a:t>
            </a:r>
          </a:p>
          <a:p>
            <a:endParaRPr lang="en-US" dirty="0"/>
          </a:p>
        </p:txBody>
      </p:sp>
    </p:spTree>
    <p:extLst>
      <p:ext uri="{BB962C8B-B14F-4D97-AF65-F5344CB8AC3E}">
        <p14:creationId xmlns:p14="http://schemas.microsoft.com/office/powerpoint/2010/main" val="3874622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Description of the data</a:t>
            </a:r>
            <a:r>
              <a:rPr lang="en-US" dirty="0"/>
              <a:t/>
            </a:r>
            <a:br>
              <a:rPr lang="en-US" dirty="0"/>
            </a:br>
            <a:endParaRPr lang="en-US" dirty="0"/>
          </a:p>
        </p:txBody>
      </p:sp>
      <p:sp>
        <p:nvSpPr>
          <p:cNvPr id="3" name="Content Placeholder 2"/>
          <p:cNvSpPr>
            <a:spLocks noGrp="1"/>
          </p:cNvSpPr>
          <p:nvPr>
            <p:ph idx="1"/>
          </p:nvPr>
        </p:nvSpPr>
        <p:spPr/>
        <p:txBody>
          <a:bodyPr/>
          <a:lstStyle/>
          <a:p>
            <a:pPr marL="0" indent="0" algn="just">
              <a:buNone/>
            </a:pPr>
            <a:r>
              <a:rPr lang="en-US" dirty="0"/>
              <a:t>First of all, we will search for some popular attractions in Paris and list them down. Then, we will use Foursquare API to extract all the Bubble tea shops in Paris. After that, we will cluster those bubble tea shops according to their GPS coordinates (latitudes and longitudes) by making the attractions as their centroids. At the end, we could suggestion which cluster has the less existing shops and near which attraction.</a:t>
            </a:r>
          </a:p>
          <a:p>
            <a:endParaRPr lang="en-US" dirty="0"/>
          </a:p>
        </p:txBody>
      </p:sp>
    </p:spTree>
    <p:extLst>
      <p:ext uri="{BB962C8B-B14F-4D97-AF65-F5344CB8AC3E}">
        <p14:creationId xmlns:p14="http://schemas.microsoft.com/office/powerpoint/2010/main" val="930255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Methodology</a:t>
            </a:r>
            <a:endParaRPr lang="en-US" dirty="0"/>
          </a:p>
        </p:txBody>
      </p:sp>
      <p:sp>
        <p:nvSpPr>
          <p:cNvPr id="3" name="Content Placeholder 2"/>
          <p:cNvSpPr>
            <a:spLocks noGrp="1"/>
          </p:cNvSpPr>
          <p:nvPr>
            <p:ph idx="1"/>
          </p:nvPr>
        </p:nvSpPr>
        <p:spPr/>
        <p:txBody>
          <a:bodyPr/>
          <a:lstStyle/>
          <a:p>
            <a:pPr marL="0" indent="0">
              <a:buNone/>
            </a:pPr>
            <a:r>
              <a:rPr lang="en-US" dirty="0" smtClean="0"/>
              <a:t>List Paris top attractions and convert into pandas data frame.</a:t>
            </a:r>
            <a:endParaRPr lang="en-US" dirty="0"/>
          </a:p>
        </p:txBody>
      </p:sp>
      <p:pic>
        <p:nvPicPr>
          <p:cNvPr id="5" name="Picture 4"/>
          <p:cNvPicPr/>
          <p:nvPr/>
        </p:nvPicPr>
        <p:blipFill>
          <a:blip r:embed="rId2"/>
          <a:stretch>
            <a:fillRect/>
          </a:stretch>
        </p:blipFill>
        <p:spPr>
          <a:xfrm>
            <a:off x="2204143" y="2468880"/>
            <a:ext cx="6740352" cy="3843020"/>
          </a:xfrm>
          <a:prstGeom prst="rect">
            <a:avLst/>
          </a:prstGeom>
        </p:spPr>
      </p:pic>
    </p:spTree>
    <p:extLst>
      <p:ext uri="{BB962C8B-B14F-4D97-AF65-F5344CB8AC3E}">
        <p14:creationId xmlns:p14="http://schemas.microsoft.com/office/powerpoint/2010/main" val="677171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a:stretch>
            <a:fillRect/>
          </a:stretch>
        </p:blipFill>
        <p:spPr>
          <a:xfrm>
            <a:off x="858869" y="370897"/>
            <a:ext cx="10404876" cy="6004964"/>
          </a:xfrm>
          <a:prstGeom prst="rect">
            <a:avLst/>
          </a:prstGeom>
        </p:spPr>
      </p:pic>
    </p:spTree>
    <p:extLst>
      <p:ext uri="{BB962C8B-B14F-4D97-AF65-F5344CB8AC3E}">
        <p14:creationId xmlns:p14="http://schemas.microsoft.com/office/powerpoint/2010/main" val="21285926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Extract the shops from Foursquare API</a:t>
            </a:r>
            <a:endParaRPr lang="en-US" dirty="0"/>
          </a:p>
        </p:txBody>
      </p:sp>
      <p:pic>
        <p:nvPicPr>
          <p:cNvPr id="5" name="Content Placeholder 4"/>
          <p:cNvPicPr>
            <a:picLocks noGrp="1"/>
          </p:cNvPicPr>
          <p:nvPr>
            <p:ph idx="1"/>
          </p:nvPr>
        </p:nvPicPr>
        <p:blipFill>
          <a:blip r:embed="rId2"/>
          <a:stretch>
            <a:fillRect/>
          </a:stretch>
        </p:blipFill>
        <p:spPr>
          <a:xfrm>
            <a:off x="838200" y="1545229"/>
            <a:ext cx="9076632" cy="4780756"/>
          </a:xfrm>
          <a:prstGeom prst="rect">
            <a:avLst/>
          </a:prstGeom>
        </p:spPr>
      </p:pic>
    </p:spTree>
    <p:extLst>
      <p:ext uri="{BB962C8B-B14F-4D97-AF65-F5344CB8AC3E}">
        <p14:creationId xmlns:p14="http://schemas.microsoft.com/office/powerpoint/2010/main" val="22154613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p:cNvPicPr>
          <p:nvPr>
            <p:ph idx="1"/>
          </p:nvPr>
        </p:nvPicPr>
        <p:blipFill>
          <a:blip r:embed="rId2"/>
          <a:stretch>
            <a:fillRect/>
          </a:stretch>
        </p:blipFill>
        <p:spPr>
          <a:xfrm>
            <a:off x="438995" y="154767"/>
            <a:ext cx="11165572" cy="6553604"/>
          </a:xfrm>
          <a:prstGeom prst="rect">
            <a:avLst/>
          </a:prstGeom>
        </p:spPr>
      </p:pic>
    </p:spTree>
    <p:extLst>
      <p:ext uri="{BB962C8B-B14F-4D97-AF65-F5344CB8AC3E}">
        <p14:creationId xmlns:p14="http://schemas.microsoft.com/office/powerpoint/2010/main" val="565253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a:t>
            </a:r>
            <a:endParaRPr lang="en-US" dirty="0"/>
          </a:p>
        </p:txBody>
      </p:sp>
      <p:pic>
        <p:nvPicPr>
          <p:cNvPr id="5" name="Content Placeholder 4"/>
          <p:cNvPicPr>
            <a:picLocks noGrp="1"/>
          </p:cNvPicPr>
          <p:nvPr>
            <p:ph idx="1"/>
          </p:nvPr>
        </p:nvPicPr>
        <p:blipFill>
          <a:blip r:embed="rId2"/>
          <a:stretch>
            <a:fillRect/>
          </a:stretch>
        </p:blipFill>
        <p:spPr>
          <a:xfrm>
            <a:off x="959599" y="1441667"/>
            <a:ext cx="10304145" cy="5125388"/>
          </a:xfrm>
          <a:prstGeom prst="rect">
            <a:avLst/>
          </a:prstGeom>
        </p:spPr>
      </p:pic>
    </p:spTree>
    <p:extLst>
      <p:ext uri="{BB962C8B-B14F-4D97-AF65-F5344CB8AC3E}">
        <p14:creationId xmlns:p14="http://schemas.microsoft.com/office/powerpoint/2010/main" val="3275641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421823212"/>
              </p:ext>
            </p:extLst>
          </p:nvPr>
        </p:nvGraphicFramePr>
        <p:xfrm>
          <a:off x="989215" y="1529545"/>
          <a:ext cx="10607041" cy="5045824"/>
        </p:xfrm>
        <a:graphic>
          <a:graphicData uri="http://schemas.openxmlformats.org/drawingml/2006/table">
            <a:tbl>
              <a:tblPr firstRow="1" firstCol="1" bandRow="1">
                <a:tableStyleId>{5C22544A-7EE6-4342-B048-85BDC9FD1C3A}</a:tableStyleId>
              </a:tblPr>
              <a:tblGrid>
                <a:gridCol w="3616438">
                  <a:extLst>
                    <a:ext uri="{9D8B030D-6E8A-4147-A177-3AD203B41FA5}">
                      <a16:colId xmlns:a16="http://schemas.microsoft.com/office/drawing/2014/main" val="2648162742"/>
                    </a:ext>
                  </a:extLst>
                </a:gridCol>
                <a:gridCol w="3323594">
                  <a:extLst>
                    <a:ext uri="{9D8B030D-6E8A-4147-A177-3AD203B41FA5}">
                      <a16:colId xmlns:a16="http://schemas.microsoft.com/office/drawing/2014/main" val="1637361996"/>
                    </a:ext>
                  </a:extLst>
                </a:gridCol>
                <a:gridCol w="3667009">
                  <a:extLst>
                    <a:ext uri="{9D8B030D-6E8A-4147-A177-3AD203B41FA5}">
                      <a16:colId xmlns:a16="http://schemas.microsoft.com/office/drawing/2014/main" val="992647129"/>
                    </a:ext>
                  </a:extLst>
                </a:gridCol>
              </a:tblGrid>
              <a:tr h="720832">
                <a:tc>
                  <a:txBody>
                    <a:bodyPr/>
                    <a:lstStyle/>
                    <a:p>
                      <a:pPr marL="0" marR="0" algn="ctr">
                        <a:lnSpc>
                          <a:spcPct val="107000"/>
                        </a:lnSpc>
                        <a:spcBef>
                          <a:spcPts val="0"/>
                        </a:spcBef>
                        <a:spcAft>
                          <a:spcPts val="0"/>
                        </a:spcAft>
                      </a:pPr>
                      <a:r>
                        <a:rPr lang="en-US" sz="2800" dirty="0">
                          <a:effectLst/>
                        </a:rPr>
                        <a:t>Cluster</a:t>
                      </a:r>
                      <a:endParaRPr lang="en-US" sz="2800" dirty="0">
                        <a:effectLst/>
                        <a:latin typeface="Calibri" panose="020F0502020204030204" pitchFamily="34" charset="0"/>
                        <a:ea typeface="DengXian" panose="02010600030101010101" pitchFamily="2" charset="-122"/>
                        <a:cs typeface="Arial Unicode MS"/>
                      </a:endParaRPr>
                    </a:p>
                  </a:txBody>
                  <a:tcPr marL="68580" marR="68580" marT="0" marB="0" anchor="ctr"/>
                </a:tc>
                <a:tc>
                  <a:txBody>
                    <a:bodyPr/>
                    <a:lstStyle/>
                    <a:p>
                      <a:pPr marL="0" marR="0" algn="ctr">
                        <a:lnSpc>
                          <a:spcPct val="107000"/>
                        </a:lnSpc>
                        <a:spcBef>
                          <a:spcPts val="0"/>
                        </a:spcBef>
                        <a:spcAft>
                          <a:spcPts val="0"/>
                        </a:spcAft>
                      </a:pPr>
                      <a:r>
                        <a:rPr lang="en-US" sz="2800">
                          <a:effectLst/>
                        </a:rPr>
                        <a:t>Color</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nchor="ctr"/>
                </a:tc>
                <a:tc>
                  <a:txBody>
                    <a:bodyPr/>
                    <a:lstStyle/>
                    <a:p>
                      <a:pPr marL="0" marR="0" algn="ctr">
                        <a:lnSpc>
                          <a:spcPct val="107000"/>
                        </a:lnSpc>
                        <a:spcBef>
                          <a:spcPts val="0"/>
                        </a:spcBef>
                        <a:spcAft>
                          <a:spcPts val="0"/>
                        </a:spcAft>
                      </a:pPr>
                      <a:r>
                        <a:rPr lang="en-US" sz="2800">
                          <a:effectLst/>
                        </a:rPr>
                        <a:t>Number of shops</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nchor="ctr"/>
                </a:tc>
                <a:extLst>
                  <a:ext uri="{0D108BD9-81ED-4DB2-BD59-A6C34878D82A}">
                    <a16:rowId xmlns:a16="http://schemas.microsoft.com/office/drawing/2014/main" val="654280201"/>
                  </a:ext>
                </a:extLst>
              </a:tr>
              <a:tr h="720832">
                <a:tc>
                  <a:txBody>
                    <a:bodyPr/>
                    <a:lstStyle/>
                    <a:p>
                      <a:pPr marL="0" marR="0" algn="just">
                        <a:lnSpc>
                          <a:spcPct val="107000"/>
                        </a:lnSpc>
                        <a:spcBef>
                          <a:spcPts val="0"/>
                        </a:spcBef>
                        <a:spcAft>
                          <a:spcPts val="0"/>
                        </a:spcAft>
                      </a:pPr>
                      <a:r>
                        <a:rPr lang="en-US" sz="2800">
                          <a:effectLst/>
                        </a:rPr>
                        <a:t>5</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a:effectLst/>
                        </a:rPr>
                        <a:t>Orange</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a:effectLst/>
                        </a:rPr>
                        <a:t>20</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extLst>
                  <a:ext uri="{0D108BD9-81ED-4DB2-BD59-A6C34878D82A}">
                    <a16:rowId xmlns:a16="http://schemas.microsoft.com/office/drawing/2014/main" val="432746599"/>
                  </a:ext>
                </a:extLst>
              </a:tr>
              <a:tr h="720832">
                <a:tc>
                  <a:txBody>
                    <a:bodyPr/>
                    <a:lstStyle/>
                    <a:p>
                      <a:pPr marL="0" marR="0" algn="just">
                        <a:lnSpc>
                          <a:spcPct val="107000"/>
                        </a:lnSpc>
                        <a:spcBef>
                          <a:spcPts val="0"/>
                        </a:spcBef>
                        <a:spcAft>
                          <a:spcPts val="0"/>
                        </a:spcAft>
                      </a:pPr>
                      <a:r>
                        <a:rPr lang="en-US" sz="2800">
                          <a:effectLst/>
                        </a:rPr>
                        <a:t>1</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a:effectLst/>
                        </a:rPr>
                        <a:t>Purple</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a:effectLst/>
                        </a:rPr>
                        <a:t>14</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extLst>
                  <a:ext uri="{0D108BD9-81ED-4DB2-BD59-A6C34878D82A}">
                    <a16:rowId xmlns:a16="http://schemas.microsoft.com/office/drawing/2014/main" val="2526717468"/>
                  </a:ext>
                </a:extLst>
              </a:tr>
              <a:tr h="720832">
                <a:tc>
                  <a:txBody>
                    <a:bodyPr/>
                    <a:lstStyle/>
                    <a:p>
                      <a:pPr marL="0" marR="0" algn="just">
                        <a:lnSpc>
                          <a:spcPct val="107000"/>
                        </a:lnSpc>
                        <a:spcBef>
                          <a:spcPts val="0"/>
                        </a:spcBef>
                        <a:spcAft>
                          <a:spcPts val="0"/>
                        </a:spcAft>
                      </a:pPr>
                      <a:r>
                        <a:rPr lang="en-US" sz="2800">
                          <a:effectLst/>
                        </a:rPr>
                        <a:t>3</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a:effectLst/>
                        </a:rPr>
                        <a:t>Light blue</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a:effectLst/>
                        </a:rPr>
                        <a:t>5</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extLst>
                  <a:ext uri="{0D108BD9-81ED-4DB2-BD59-A6C34878D82A}">
                    <a16:rowId xmlns:a16="http://schemas.microsoft.com/office/drawing/2014/main" val="505239674"/>
                  </a:ext>
                </a:extLst>
              </a:tr>
              <a:tr h="720832">
                <a:tc>
                  <a:txBody>
                    <a:bodyPr/>
                    <a:lstStyle/>
                    <a:p>
                      <a:pPr marL="0" marR="0" algn="just">
                        <a:lnSpc>
                          <a:spcPct val="107000"/>
                        </a:lnSpc>
                        <a:spcBef>
                          <a:spcPts val="0"/>
                        </a:spcBef>
                        <a:spcAft>
                          <a:spcPts val="0"/>
                        </a:spcAft>
                      </a:pPr>
                      <a:r>
                        <a:rPr lang="en-US" sz="2800">
                          <a:effectLst/>
                        </a:rPr>
                        <a:t>4</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a:effectLst/>
                        </a:rPr>
                        <a:t>Green</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a:effectLst/>
                        </a:rPr>
                        <a:t>4</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extLst>
                  <a:ext uri="{0D108BD9-81ED-4DB2-BD59-A6C34878D82A}">
                    <a16:rowId xmlns:a16="http://schemas.microsoft.com/office/drawing/2014/main" val="2215861204"/>
                  </a:ext>
                </a:extLst>
              </a:tr>
              <a:tr h="720832">
                <a:tc>
                  <a:txBody>
                    <a:bodyPr/>
                    <a:lstStyle/>
                    <a:p>
                      <a:pPr marL="0" marR="0" algn="just">
                        <a:lnSpc>
                          <a:spcPct val="107000"/>
                        </a:lnSpc>
                        <a:spcBef>
                          <a:spcPts val="0"/>
                        </a:spcBef>
                        <a:spcAft>
                          <a:spcPts val="0"/>
                        </a:spcAft>
                      </a:pPr>
                      <a:r>
                        <a:rPr lang="en-US" sz="2800">
                          <a:effectLst/>
                        </a:rPr>
                        <a:t>2</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a:effectLst/>
                        </a:rPr>
                        <a:t>Blue</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a:effectLst/>
                        </a:rPr>
                        <a:t>3</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extLst>
                  <a:ext uri="{0D108BD9-81ED-4DB2-BD59-A6C34878D82A}">
                    <a16:rowId xmlns:a16="http://schemas.microsoft.com/office/drawing/2014/main" val="1517676499"/>
                  </a:ext>
                </a:extLst>
              </a:tr>
              <a:tr h="720832">
                <a:tc>
                  <a:txBody>
                    <a:bodyPr/>
                    <a:lstStyle/>
                    <a:p>
                      <a:pPr marL="0" marR="0" algn="just">
                        <a:lnSpc>
                          <a:spcPct val="107000"/>
                        </a:lnSpc>
                        <a:spcBef>
                          <a:spcPts val="0"/>
                        </a:spcBef>
                        <a:spcAft>
                          <a:spcPts val="0"/>
                        </a:spcAft>
                      </a:pPr>
                      <a:r>
                        <a:rPr lang="en-US" sz="2800">
                          <a:effectLst/>
                        </a:rPr>
                        <a:t>0</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a:effectLst/>
                        </a:rPr>
                        <a:t>Red</a:t>
                      </a:r>
                      <a:endParaRPr lang="en-US" sz="2800">
                        <a:effectLst/>
                        <a:latin typeface="Calibri" panose="020F0502020204030204" pitchFamily="34" charset="0"/>
                        <a:ea typeface="DengXian" panose="02010600030101010101" pitchFamily="2" charset="-122"/>
                        <a:cs typeface="Arial Unicode MS"/>
                      </a:endParaRPr>
                    </a:p>
                  </a:txBody>
                  <a:tcPr marL="68580" marR="68580" marT="0" marB="0"/>
                </a:tc>
                <a:tc>
                  <a:txBody>
                    <a:bodyPr/>
                    <a:lstStyle/>
                    <a:p>
                      <a:pPr marL="0" marR="0" algn="just">
                        <a:lnSpc>
                          <a:spcPct val="107000"/>
                        </a:lnSpc>
                        <a:spcBef>
                          <a:spcPts val="0"/>
                        </a:spcBef>
                        <a:spcAft>
                          <a:spcPts val="0"/>
                        </a:spcAft>
                      </a:pPr>
                      <a:r>
                        <a:rPr lang="en-US" sz="2800" dirty="0">
                          <a:effectLst/>
                        </a:rPr>
                        <a:t>1</a:t>
                      </a:r>
                      <a:endParaRPr lang="en-US" sz="2800" dirty="0">
                        <a:effectLst/>
                        <a:latin typeface="Calibri" panose="020F0502020204030204" pitchFamily="34" charset="0"/>
                        <a:ea typeface="DengXian" panose="02010600030101010101" pitchFamily="2" charset="-122"/>
                        <a:cs typeface="Arial Unicode MS"/>
                      </a:endParaRPr>
                    </a:p>
                  </a:txBody>
                  <a:tcPr marL="68580" marR="68580" marT="0" marB="0"/>
                </a:tc>
                <a:extLst>
                  <a:ext uri="{0D108BD9-81ED-4DB2-BD59-A6C34878D82A}">
                    <a16:rowId xmlns:a16="http://schemas.microsoft.com/office/drawing/2014/main" val="2007379256"/>
                  </a:ext>
                </a:extLst>
              </a:tr>
            </a:tbl>
          </a:graphicData>
        </a:graphic>
      </p:graphicFrame>
    </p:spTree>
    <p:extLst>
      <p:ext uri="{BB962C8B-B14F-4D97-AF65-F5344CB8AC3E}">
        <p14:creationId xmlns:p14="http://schemas.microsoft.com/office/powerpoint/2010/main" val="32132966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410</Words>
  <Application>Microsoft Office PowerPoint</Application>
  <PresentationFormat>Widescreen</PresentationFormat>
  <Paragraphs>44</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 Unicode MS</vt:lpstr>
      <vt:lpstr>DengXian</vt:lpstr>
      <vt:lpstr>Arial</vt:lpstr>
      <vt:lpstr>Calibri</vt:lpstr>
      <vt:lpstr>Calibri Light</vt:lpstr>
      <vt:lpstr>Office Theme</vt:lpstr>
      <vt:lpstr>Bubble tea shop</vt:lpstr>
      <vt:lpstr>Description of the problem</vt:lpstr>
      <vt:lpstr>Description of the data </vt:lpstr>
      <vt:lpstr>Methodology</vt:lpstr>
      <vt:lpstr>PowerPoint Presentation</vt:lpstr>
      <vt:lpstr>Extract the shops from Foursquare API</vt:lpstr>
      <vt:lpstr>PowerPoint Presentation</vt:lpstr>
      <vt:lpstr>Result</vt:lpstr>
      <vt:lpstr>Result</vt:lpstr>
      <vt:lpstr>PowerPoint Presentation</vt:lpstr>
      <vt:lpstr>Discussion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Bubble tea shop</dc:title>
  <dc:creator>Windows User</dc:creator>
  <cp:lastModifiedBy>Windows User</cp:lastModifiedBy>
  <cp:revision>2</cp:revision>
  <dcterms:created xsi:type="dcterms:W3CDTF">2020-07-18T14:14:38Z</dcterms:created>
  <dcterms:modified xsi:type="dcterms:W3CDTF">2020-07-18T14:34:10Z</dcterms:modified>
</cp:coreProperties>
</file>

<file path=docProps/thumbnail.jpeg>
</file>